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61" r:id="rId2"/>
    <p:sldMasterId id="2147484421" r:id="rId3"/>
    <p:sldMasterId id="214748444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441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44">
          <p15:clr>
            <a:srgbClr val="A4A3A4"/>
          </p15:clr>
        </p15:guide>
        <p15:guide id="5" pos="3839">
          <p15:clr>
            <a:srgbClr val="A4A3A4"/>
          </p15:clr>
        </p15:guide>
        <p15:guide id="6" pos="959">
          <p15:clr>
            <a:srgbClr val="A4A3A4"/>
          </p15:clr>
        </p15:guide>
        <p15:guide id="7" pos="6719">
          <p15:clr>
            <a:srgbClr val="A4A3A4"/>
          </p15:clr>
        </p15:guide>
        <p15:guide id="8" pos="6143">
          <p15:clr>
            <a:srgbClr val="A4A3A4"/>
          </p15:clr>
        </p15:guide>
        <p15:guide id="9" pos="4991">
          <p15:clr>
            <a:srgbClr val="A4A3A4"/>
          </p15:clr>
        </p15:guide>
        <p15:guide id="10" pos="5567">
          <p15:clr>
            <a:srgbClr val="A4A3A4"/>
          </p15:clr>
        </p15:guide>
        <p15:guide id="11" orient="horz" pos="3120">
          <p15:clr>
            <a:srgbClr val="A4A3A4"/>
          </p15:clr>
        </p15:guide>
        <p15:guide id="12" orient="horz" pos="1733">
          <p15:clr>
            <a:srgbClr val="A4A3A4"/>
          </p15:clr>
        </p15:guide>
        <p15:guide id="13" orient="horz" pos="5615">
          <p15:clr>
            <a:srgbClr val="A4A3A4"/>
          </p15:clr>
        </p15:guide>
        <p15:guide id="14" orient="horz" pos="208">
          <p15:clr>
            <a:srgbClr val="A4A3A4"/>
          </p15:clr>
        </p15:guide>
        <p15:guide id="15" pos="2160">
          <p15:clr>
            <a:srgbClr val="A4A3A4"/>
          </p15:clr>
        </p15:guide>
        <p15:guide id="16" pos="540">
          <p15:clr>
            <a:srgbClr val="A4A3A4"/>
          </p15:clr>
        </p15:guide>
        <p15:guide id="17" pos="3780">
          <p15:clr>
            <a:srgbClr val="A4A3A4"/>
          </p15:clr>
        </p15:guide>
        <p15:guide id="18" pos="3456">
          <p15:clr>
            <a:srgbClr val="A4A3A4"/>
          </p15:clr>
        </p15:guide>
        <p15:guide id="19" pos="2808">
          <p15:clr>
            <a:srgbClr val="A4A3A4"/>
          </p15:clr>
        </p15:guide>
        <p15:guide id="20" pos="3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0E6"/>
    <a:srgbClr val="FF00FF"/>
    <a:srgbClr val="FF6600"/>
    <a:srgbClr val="FF7C80"/>
    <a:srgbClr val="FF9933"/>
    <a:srgbClr val="F60E77"/>
    <a:srgbClr val="FF99CC"/>
    <a:srgbClr val="FF66FF"/>
    <a:srgbClr val="ED1FA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74" autoAdjust="0"/>
  </p:normalViewPr>
  <p:slideViewPr>
    <p:cSldViewPr>
      <p:cViewPr varScale="1">
        <p:scale>
          <a:sx n="56" d="100"/>
          <a:sy n="56" d="100"/>
        </p:scale>
        <p:origin x="1164" y="90"/>
      </p:cViewPr>
      <p:guideLst>
        <p:guide orient="horz" pos="2160"/>
        <p:guide orient="horz" pos="1200"/>
        <p:guide orient="horz" pos="3888"/>
        <p:guide orient="horz" pos="144"/>
        <p:guide pos="3839"/>
        <p:guide pos="959"/>
        <p:guide pos="6719"/>
        <p:guide pos="6143"/>
        <p:guide pos="4991"/>
        <p:guide pos="5567"/>
        <p:guide orient="horz" pos="3120"/>
        <p:guide orient="horz" pos="1733"/>
        <p:guide orient="horz" pos="5615"/>
        <p:guide orient="horz" pos="208"/>
        <p:guide pos="2160"/>
        <p:guide pos="540"/>
        <p:guide pos="3780"/>
        <p:guide pos="3456"/>
        <p:guide pos="2808"/>
        <p:guide pos="31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の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の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7C6ACB66-EAB9-4D45-9F9C-28EA120D791D}" type="datetimeFigureOut">
              <a:rPr kumimoji="1" lang="en-US" altLang="ja-JP"/>
              <a:t>2/5/2020</a:t>
            </a:fld>
            <a:endParaRPr kumimoji="1" lang="ja-JP"/>
          </a:p>
        </p:txBody>
      </p:sp>
      <p:sp>
        <p:nvSpPr>
          <p:cNvPr id="4" name="フッターの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の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92837A6B-DAA4-4C2D-AEAB-4E9E70095794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の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の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879D970-AC71-40CF-8717-2E4EAB5207AF}" type="datetimeFigureOut">
              <a:t>2020/2/5</a:t>
            </a:fld>
            <a:endParaRPr kumimoji="1" lang="ja-JP"/>
          </a:p>
        </p:txBody>
      </p:sp>
      <p:sp>
        <p:nvSpPr>
          <p:cNvPr id="4" name="スライド イメージの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の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の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の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3266150-FA26-45B5-BF0B-186B42A09DC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085975" y="739775"/>
            <a:ext cx="25638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altLang="zh-CN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823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3076790"/>
            <a:ext cx="5829300" cy="2123029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19436"/>
            <a:ext cx="21717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05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434" y="396638"/>
            <a:ext cx="1294667" cy="845084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36431" y="396638"/>
            <a:ext cx="3778494" cy="845084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25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3076788"/>
            <a:ext cx="5829300" cy="2123029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19436"/>
            <a:ext cx="21717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0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6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826" y="4197913"/>
            <a:ext cx="5829300" cy="216659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740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36431" y="2311030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78519" y="2311030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5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049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0983"/>
            <a:ext cx="3030049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952" y="2217030"/>
            <a:ext cx="3031148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952" y="3140983"/>
            <a:ext cx="3031148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60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478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6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342"/>
            <a:ext cx="2256326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654" y="394343"/>
            <a:ext cx="3833446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591"/>
            <a:ext cx="2256326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6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97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4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124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124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441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829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433" y="396636"/>
            <a:ext cx="1294667" cy="845084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36431" y="396636"/>
            <a:ext cx="3778494" cy="845084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727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90"/>
            <a:ext cx="5829300" cy="21230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478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82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7913"/>
            <a:ext cx="5829300" cy="21665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01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154"/>
            <a:ext cx="2257425" cy="9438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154"/>
            <a:ext cx="2257425" cy="9438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8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0983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0983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816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13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2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6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826" y="4197913"/>
            <a:ext cx="5829300" cy="216659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14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342"/>
            <a:ext cx="2256235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343"/>
            <a:ext cx="3833813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591"/>
            <a:ext cx="2256235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467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95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925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174"/>
            <a:ext cx="1157288" cy="1220398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174"/>
            <a:ext cx="3357563" cy="1220398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3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36431" y="2311032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78520" y="2311032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1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030"/>
            <a:ext cx="3030049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0983"/>
            <a:ext cx="3030049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952" y="2217030"/>
            <a:ext cx="3031148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952" y="3140983"/>
            <a:ext cx="3031148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342"/>
            <a:ext cx="2256326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654" y="394343"/>
            <a:ext cx="3833446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591"/>
            <a:ext cx="2256326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937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4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124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124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2020/2/5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8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6432" y="396636"/>
            <a:ext cx="5178669" cy="165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6432" y="2311032"/>
            <a:ext cx="5178669" cy="653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6431" y="9019436"/>
            <a:ext cx="16002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0592" y="9019436"/>
            <a:ext cx="21717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23730" y="9019436"/>
            <a:ext cx="129137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6431" y="396636"/>
            <a:ext cx="5178669" cy="165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6431" y="2311030"/>
            <a:ext cx="5178669" cy="653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6431" y="9019436"/>
            <a:ext cx="16002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0592" y="9019436"/>
            <a:ext cx="21717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23730" y="9019436"/>
            <a:ext cx="129137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032"/>
            <a:ext cx="6172200" cy="6536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79924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6975-C014-42E5-BFA6-B8D5FDD3B81F}" type="datetimeFigureOut">
              <a:rPr lang="en-US" altLang="zh-CN" smtClean="0"/>
              <a:pPr/>
              <a:t>2/5/2020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79924"/>
            <a:ext cx="21717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79924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320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1000"/>
            <a:lum/>
          </a:blip>
          <a:srcRect/>
          <a:stretch>
            <a:fillRect l="-52000" r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" r="2069"/>
          <a:stretch/>
        </p:blipFill>
        <p:spPr>
          <a:xfrm>
            <a:off x="69344" y="74147"/>
            <a:ext cx="6719314" cy="699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17559" y="980078"/>
            <a:ext cx="6858000" cy="769441"/>
          </a:xfrm>
          <a:prstGeom prst="rect">
            <a:avLst/>
          </a:prstGeom>
          <a:solidFill>
            <a:schemeClr val="bg1">
              <a:alpha val="62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 smtClean="0">
                <a:ln w="0"/>
                <a:solidFill>
                  <a:srgbClr val="2100E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ＤＦPOPミックスW4" panose="040B0409000000000000" pitchFamily="49" charset="-128"/>
                <a:ea typeface="ＤＦPOPミックスW4" panose="040B0409000000000000" pitchFamily="49" charset="-128"/>
              </a:rPr>
              <a:t>第</a:t>
            </a:r>
            <a:r>
              <a:rPr lang="en-US" altLang="ja-JP" sz="4400" b="1" dirty="0" smtClean="0">
                <a:ln w="0"/>
                <a:solidFill>
                  <a:srgbClr val="2100E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63</a:t>
            </a:r>
            <a:r>
              <a:rPr lang="ja-JP" altLang="en-US" sz="4400" b="1" dirty="0" smtClean="0">
                <a:ln w="0"/>
                <a:solidFill>
                  <a:srgbClr val="2100E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ＤＦPOPミックスW4" panose="040B0409000000000000" pitchFamily="49" charset="-128"/>
                <a:ea typeface="ＤＦPOPミックスW4" panose="040B0409000000000000" pitchFamily="49" charset="-128"/>
              </a:rPr>
              <a:t>回　市民公開講座</a:t>
            </a:r>
            <a:endParaRPr lang="en-US" altLang="ja-JP" sz="4400" b="1" dirty="0" smtClean="0">
              <a:ln w="0"/>
              <a:solidFill>
                <a:srgbClr val="2100E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ＤＦPOPミックスW4" panose="040B0409000000000000" pitchFamily="49" charset="-128"/>
              <a:ea typeface="ＤＦPOPミックスW4" panose="040B0409000000000000" pitchFamily="49" charset="-128"/>
            </a:endParaRPr>
          </a:p>
        </p:txBody>
      </p:sp>
      <p:sp>
        <p:nvSpPr>
          <p:cNvPr id="3" name="AutoShape 6" descr="「ドクターヘリ イラスト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62996" y="5312246"/>
            <a:ext cx="6733526" cy="4247317"/>
          </a:xfrm>
          <a:prstGeom prst="rect">
            <a:avLst/>
          </a:prstGeom>
          <a:solidFill>
            <a:schemeClr val="bg1">
              <a:alpha val="13000"/>
            </a:schemeClr>
          </a:solidFill>
          <a:ln>
            <a:noFill/>
            <a:headEnd/>
            <a:tailEnd/>
          </a:ln>
          <a:effectLst>
            <a:outerShdw sx="1000" sy="1000" rotWithShape="0">
              <a:srgbClr val="000000"/>
            </a:outerShdw>
            <a:softEdge rad="317500"/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285750" indent="-285750">
              <a:lnSpc>
                <a:spcPts val="15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 ： 令和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年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月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（土）</a:t>
            </a: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開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 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b="1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講　演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20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 marL="285750" indent="-285750">
              <a:lnSpc>
                <a:spcPts val="15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 ：東京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医科大学八王子医療センター　手術棟</a:t>
            </a:r>
            <a:r>
              <a:rPr lang="en-US" altLang="ja-JP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講堂</a:t>
            </a:r>
          </a:p>
          <a:p>
            <a:pPr marL="285750" indent="-285750">
              <a:lnSpc>
                <a:spcPts val="15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 場 料：</a:t>
            </a:r>
            <a:r>
              <a:rPr lang="ja-JP" altLang="en-US" sz="20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</a:t>
            </a:r>
            <a:r>
              <a:rPr lang="ja-JP" altLang="en-US" sz="16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（駐車場　利用料金</a:t>
            </a:r>
            <a:r>
              <a:rPr lang="en-US" altLang="ja-JP" sz="16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  <a:r>
              <a:rPr lang="ja-JP" altLang="en-US" sz="16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円～かかります）</a:t>
            </a:r>
          </a:p>
          <a:p>
            <a:pPr marL="285750" indent="-285750" algn="dist">
              <a:lnSpc>
                <a:spcPts val="15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申し込み：</a:t>
            </a:r>
            <a:r>
              <a:rPr lang="ja-JP" altLang="en-US" sz="14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事前の申込</a:t>
            </a:r>
            <a:r>
              <a:rPr lang="ja-JP" altLang="en-US" sz="1400" b="1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</a:t>
            </a:r>
            <a:r>
              <a:rPr lang="ja-JP" altLang="en-US" sz="1400" b="1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は不要。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は会場に直接お越し下さい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尚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、座席数に限りがございます。満席の場合は入場をお断り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4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場合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がございますのであらかじめご了承ください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1200"/>
              </a:lnSpc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問合せ先：東京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医科大学八王子医療センター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総合</a:t>
            </a:r>
            <a:r>
              <a:rPr lang="ja-JP" altLang="en-US" sz="14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相談・支援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センター☎</a:t>
            </a:r>
            <a:r>
              <a:rPr lang="en-US" altLang="ja-JP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042(667)5900 (</a:t>
            </a:r>
            <a:r>
              <a:rPr lang="ja-JP" altLang="en-US" sz="14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ﾀﾞｲﾔﾙｲﾝ）</a:t>
            </a:r>
            <a:endParaRPr lang="en-US" altLang="ja-JP" sz="14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endParaRPr lang="ja-JP" altLang="en-US" dirty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</a:t>
            </a:r>
            <a:r>
              <a:rPr lang="ja-JP" altLang="en-US" sz="12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：東京医科大学</a:t>
            </a: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八王子医療センター</a:t>
            </a:r>
            <a:endParaRPr lang="en-US" altLang="ja-JP" sz="1200" dirty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          共催：東京医科大学・東京医専</a:t>
            </a:r>
            <a:endParaRPr lang="en-US" altLang="ja-JP" sz="12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八王子</a:t>
            </a:r>
            <a:r>
              <a:rPr lang="ja-JP" altLang="en-US" sz="1200" dirty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医療センター生涯教育</a:t>
            </a: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endParaRPr lang="en-US" altLang="ja-JP" sz="1200" dirty="0" smtClean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ja-JP" altLang="en-US" sz="1400" dirty="0">
              <a:ln>
                <a:prstDash val="solid"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79947" y="2205230"/>
            <a:ext cx="6589413" cy="2867328"/>
          </a:xfrm>
          <a:prstGeom prst="horizontalScroll">
            <a:avLst>
              <a:gd name="adj" fmla="val 10965"/>
            </a:avLst>
          </a:prstGeom>
          <a:solidFill>
            <a:schemeClr val="bg1">
              <a:alpha val="33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7427" y="2700176"/>
            <a:ext cx="6381231" cy="194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9999"/>
              </a:buClr>
            </a:pPr>
            <a:r>
              <a:rPr lang="ja-JP" altLang="en-US" sz="36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lang="ja-JP" altLang="en-US" sz="3600" dirty="0" smtClean="0">
                <a:ln w="0"/>
                <a:solidFill>
                  <a:srgbClr val="2100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慢性腎臓病</a:t>
            </a:r>
            <a:r>
              <a:rPr lang="en-US" altLang="ja-JP" sz="3600" dirty="0" smtClean="0">
                <a:ln w="0"/>
                <a:solidFill>
                  <a:srgbClr val="2100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(CKD)</a:t>
            </a:r>
            <a:r>
              <a:rPr lang="ja-JP" altLang="en-US" sz="3600" dirty="0" smtClean="0">
                <a:ln w="0"/>
                <a:solidFill>
                  <a:srgbClr val="2100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endParaRPr lang="en-US" altLang="ja-JP" sz="3600" dirty="0" smtClean="0">
              <a:ln w="0"/>
              <a:solidFill>
                <a:srgbClr val="2100E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9999"/>
              </a:buClr>
            </a:pPr>
            <a:r>
              <a:rPr lang="ja-JP" altLang="en-US" sz="3600" dirty="0">
                <a:ln w="0"/>
                <a:solidFill>
                  <a:srgbClr val="2100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en-US" sz="3600" dirty="0" smtClean="0">
                <a:ln w="0"/>
                <a:solidFill>
                  <a:srgbClr val="2100E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診断と治療</a:t>
            </a:r>
            <a:endParaRPr lang="en-US" altLang="ja-JP" sz="3600" dirty="0" smtClean="0">
              <a:ln w="0"/>
              <a:solidFill>
                <a:srgbClr val="2100E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FF9999"/>
              </a:buClr>
            </a:pPr>
            <a:endParaRPr lang="en-US" altLang="ja-JP" sz="2000" dirty="0" smtClean="0">
              <a:ln w="0"/>
              <a:solidFill>
                <a:srgbClr val="2100E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FF9999"/>
              </a:buClr>
            </a:pPr>
            <a:r>
              <a:rPr lang="ja-JP" altLang="en-US" sz="2400" dirty="0" smtClean="0">
                <a:ln w="0"/>
                <a:solidFill>
                  <a:srgbClr val="2100E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腎臓内科　　冨安　朋宏</a:t>
            </a:r>
            <a:endParaRPr lang="en-US" altLang="ja-JP" sz="2400" b="1" dirty="0">
              <a:ln w="3175">
                <a:solidFill>
                  <a:srgbClr val="2A5D42"/>
                </a:solidFill>
              </a:ln>
              <a:solidFill>
                <a:srgbClr val="2100E6"/>
              </a:solidFill>
              <a:effectLst/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scene3d>
          <a:camera prst="orthographicFront"/>
          <a:lightRig rig="threePt" dir="t">
            <a:rot lat="0" lon="0" rev="1200000"/>
          </a:lightRig>
        </a:scene3d>
        <a:sp3d prstMaterial="plastic">
          <a:bevelT prst="relaxedInset"/>
          <a:bevelB w="114300" prst="artDeco"/>
        </a:sp3d>
      </a:spPr>
      <a:bodyPr rtlCol="0" anchor="ctr"/>
      <a:lstStyle>
        <a:defPPr algn="ctr">
          <a:defRPr kumimoji="1" sz="4400" b="1" dirty="0" smtClean="0">
            <a:solidFill>
              <a:srgbClr val="FF0000"/>
            </a:solidFill>
            <a:latin typeface="HGP創英角ﾎﾟｯﾌﾟ体" panose="040B0A00000000000000" pitchFamily="50" charset="-128"/>
            <a:ea typeface="HGP創英角ﾎﾟｯﾌﾟ体" panose="040B0A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74F266-AF08-4D6C-B0BD-5B0F2A685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ＤＦPOPミックスW4</vt:lpstr>
      <vt:lpstr>HGS明朝B</vt:lpstr>
      <vt:lpstr>HGｺﾞｼｯｸM</vt:lpstr>
      <vt:lpstr>HG丸ｺﾞｼｯｸM-PRO</vt:lpstr>
      <vt:lpstr>Meiryo UI</vt:lpstr>
      <vt:lpstr>ＭＳ Ｐゴシック</vt:lpstr>
      <vt:lpstr>宋体</vt:lpstr>
      <vt:lpstr>华文楷体</vt:lpstr>
      <vt:lpstr>Arial</vt:lpstr>
      <vt:lpstr>Calibri</vt:lpstr>
      <vt:lpstr>Corbel</vt:lpstr>
      <vt:lpstr>Wingdings</vt:lpstr>
      <vt:lpstr>和風織り目模様のデザイン テンプレート [3]</vt:lpstr>
      <vt:lpstr>1_和風織り目模様のデザイン テンプレート [3]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2015-01-20T07:37:15Z</dcterms:created>
  <dcterms:modified xsi:type="dcterms:W3CDTF">2020-02-05T00:55:31Z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