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361" r:id="rId2"/>
    <p:sldMasterId id="2147484421" r:id="rId3"/>
    <p:sldMasterId id="2147484445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90441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44">
          <p15:clr>
            <a:srgbClr val="A4A3A4"/>
          </p15:clr>
        </p15:guide>
        <p15:guide id="5" pos="3839">
          <p15:clr>
            <a:srgbClr val="A4A3A4"/>
          </p15:clr>
        </p15:guide>
        <p15:guide id="6" pos="959">
          <p15:clr>
            <a:srgbClr val="A4A3A4"/>
          </p15:clr>
        </p15:guide>
        <p15:guide id="7" pos="6719">
          <p15:clr>
            <a:srgbClr val="A4A3A4"/>
          </p15:clr>
        </p15:guide>
        <p15:guide id="8" pos="6143">
          <p15:clr>
            <a:srgbClr val="A4A3A4"/>
          </p15:clr>
        </p15:guide>
        <p15:guide id="9" pos="4991">
          <p15:clr>
            <a:srgbClr val="A4A3A4"/>
          </p15:clr>
        </p15:guide>
        <p15:guide id="10" pos="5567">
          <p15:clr>
            <a:srgbClr val="A4A3A4"/>
          </p15:clr>
        </p15:guide>
        <p15:guide id="11" orient="horz" pos="3120">
          <p15:clr>
            <a:srgbClr val="A4A3A4"/>
          </p15:clr>
        </p15:guide>
        <p15:guide id="12" orient="horz" pos="1733">
          <p15:clr>
            <a:srgbClr val="A4A3A4"/>
          </p15:clr>
        </p15:guide>
        <p15:guide id="13" orient="horz" pos="5615">
          <p15:clr>
            <a:srgbClr val="A4A3A4"/>
          </p15:clr>
        </p15:guide>
        <p15:guide id="14" orient="horz" pos="208">
          <p15:clr>
            <a:srgbClr val="A4A3A4"/>
          </p15:clr>
        </p15:guide>
        <p15:guide id="15" pos="2160">
          <p15:clr>
            <a:srgbClr val="A4A3A4"/>
          </p15:clr>
        </p15:guide>
        <p15:guide id="16" pos="540">
          <p15:clr>
            <a:srgbClr val="A4A3A4"/>
          </p15:clr>
        </p15:guide>
        <p15:guide id="17" pos="3780">
          <p15:clr>
            <a:srgbClr val="A4A3A4"/>
          </p15:clr>
        </p15:guide>
        <p15:guide id="18" pos="3456">
          <p15:clr>
            <a:srgbClr val="A4A3A4"/>
          </p15:clr>
        </p15:guide>
        <p15:guide id="19" pos="2808">
          <p15:clr>
            <a:srgbClr val="A4A3A4"/>
          </p15:clr>
        </p15:guide>
        <p15:guide id="20" pos="313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8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4D86"/>
    <a:srgbClr val="CC9B00"/>
    <a:srgbClr val="E37303"/>
    <a:srgbClr val="DE4508"/>
    <a:srgbClr val="D9DE08"/>
    <a:srgbClr val="B08600"/>
    <a:srgbClr val="E6AF00"/>
    <a:srgbClr val="00808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74" autoAdjust="0"/>
  </p:normalViewPr>
  <p:slideViewPr>
    <p:cSldViewPr>
      <p:cViewPr varScale="1">
        <p:scale>
          <a:sx n="75" d="100"/>
          <a:sy n="75" d="100"/>
        </p:scale>
        <p:origin x="-1686" y="-84"/>
      </p:cViewPr>
      <p:guideLst>
        <p:guide orient="horz" pos="2160"/>
        <p:guide orient="horz" pos="1200"/>
        <p:guide orient="horz" pos="3888"/>
        <p:guide orient="horz" pos="144"/>
        <p:guide orient="horz" pos="3120"/>
        <p:guide orient="horz" pos="1733"/>
        <p:guide orient="horz" pos="5615"/>
        <p:guide orient="horz" pos="208"/>
        <p:guide pos="3839"/>
        <p:guide pos="959"/>
        <p:guide pos="6719"/>
        <p:guide pos="6143"/>
        <p:guide pos="4991"/>
        <p:guide pos="5567"/>
        <p:guide pos="2160"/>
        <p:guide pos="540"/>
        <p:guide pos="3780"/>
        <p:guide pos="3456"/>
        <p:guide pos="2808"/>
        <p:guide pos="31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880"/>
        <p:guide orient="horz" pos="3108"/>
        <p:guide pos="2160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の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の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7C6ACB66-EAB9-4D45-9F9C-28EA120D791D}" type="datetimeFigureOut">
              <a:rPr kumimoji="1" lang="en-US" altLang="ja-JP"/>
              <a:t>7/29/2022</a:t>
            </a:fld>
            <a:endParaRPr kumimoji="1" lang="ja-JP"/>
          </a:p>
        </p:txBody>
      </p:sp>
      <p:sp>
        <p:nvSpPr>
          <p:cNvPr id="4" name="フッターの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の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92837A6B-DAA4-4C2D-AEAB-4E9E70095794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2154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の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の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F879D970-AC71-40CF-8717-2E4EAB5207AF}" type="datetimeFigureOut">
              <a:t>2022/7/29</a:t>
            </a:fld>
            <a:endParaRPr kumimoji="1" lang="ja-JP"/>
          </a:p>
        </p:txBody>
      </p:sp>
      <p:sp>
        <p:nvSpPr>
          <p:cNvPr id="4" name="スライド イメージの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39775"/>
            <a:ext cx="25638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メモの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の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の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03266150-FA26-45B5-BF0B-186B42A09DC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594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085975" y="739775"/>
            <a:ext cx="25638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66150-FA26-45B5-BF0B-186B42A09DC9}" type="slidenum">
              <a:rPr lang="en-US" altLang="zh-CN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2823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8" name="Picture 8" descr="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3076790"/>
            <a:ext cx="5829300" cy="2123029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2501"/>
            <a:ext cx="4800600" cy="253112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19436"/>
            <a:ext cx="1600200" cy="687806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19436"/>
            <a:ext cx="2171700" cy="687806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19436"/>
            <a:ext cx="1600200" cy="687806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en-US" altLang="zh-CN" smtClean="0"/>
              <a:pPr/>
              <a:t>7/29/2022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057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434" y="396638"/>
            <a:ext cx="1294667" cy="845084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336431" y="396638"/>
            <a:ext cx="3778494" cy="845084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en-US" altLang="zh-CN" smtClean="0"/>
              <a:pPr/>
              <a:t>7/29/2022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3257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8" name="Picture 8" descr="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3076788"/>
            <a:ext cx="5829300" cy="2123029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2501"/>
            <a:ext cx="4800600" cy="253112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19436"/>
            <a:ext cx="1600200" cy="687806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19436"/>
            <a:ext cx="2171700" cy="687806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19436"/>
            <a:ext cx="1600200" cy="687806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104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26" y="6364503"/>
            <a:ext cx="5829300" cy="19671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826" y="4197913"/>
            <a:ext cx="5829300" cy="216659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740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36431" y="2311030"/>
            <a:ext cx="2536581" cy="65364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78519" y="2311030"/>
            <a:ext cx="2536581" cy="65364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05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36"/>
            <a:ext cx="6172200" cy="165073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030"/>
            <a:ext cx="3030049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0983"/>
            <a:ext cx="3030049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952" y="2217030"/>
            <a:ext cx="3031148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952" y="3140983"/>
            <a:ext cx="3031148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600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478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965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342"/>
            <a:ext cx="2256326" cy="16782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654" y="394343"/>
            <a:ext cx="3833446" cy="84531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591"/>
            <a:ext cx="2256326" cy="6774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en-US" altLang="zh-CN" smtClean="0"/>
              <a:pPr/>
              <a:t>7/29/2022</a:t>
            </a:fld>
            <a:endParaRPr lang="en-US" altLang="zh-CN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16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697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4" y="6933089"/>
            <a:ext cx="4114800" cy="8184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124" y="884978"/>
            <a:ext cx="4114800" cy="59426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124" y="7751580"/>
            <a:ext cx="4114800" cy="11623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441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en-US" altLang="zh-CN" smtClean="0"/>
              <a:pPr/>
              <a:t>7/29/2022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829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433" y="396636"/>
            <a:ext cx="1294667" cy="845084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336431" y="396636"/>
            <a:ext cx="3778494" cy="845084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en-US" altLang="zh-CN" smtClean="0"/>
              <a:pPr/>
              <a:t>7/29/2022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27274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90"/>
            <a:ext cx="5829300" cy="21230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2501"/>
            <a:ext cx="4800600" cy="2531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4789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1822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4503"/>
            <a:ext cx="5829300" cy="19671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7913"/>
            <a:ext cx="5829300" cy="216659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9010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338154"/>
            <a:ext cx="2257425" cy="9438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338154"/>
            <a:ext cx="2257425" cy="9438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08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36"/>
            <a:ext cx="6172200" cy="165073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030"/>
            <a:ext cx="3030141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0983"/>
            <a:ext cx="3030141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030"/>
            <a:ext cx="3031331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0983"/>
            <a:ext cx="3031331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8165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213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62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26" y="6364503"/>
            <a:ext cx="5829300" cy="19671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826" y="4197913"/>
            <a:ext cx="5829300" cy="216659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114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342"/>
            <a:ext cx="2256235" cy="16782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343"/>
            <a:ext cx="3833813" cy="84531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591"/>
            <a:ext cx="2256235" cy="6774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altLang="zh-CN" smtClean="0"/>
              <a:pPr/>
              <a:t>7/29/2022</a:t>
            </a:fld>
            <a:endParaRPr lang="en-US" altLang="zh-CN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74676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3089"/>
            <a:ext cx="4114800" cy="8184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4978"/>
            <a:ext cx="4114800" cy="59426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1580"/>
            <a:ext cx="4114800" cy="11623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8951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altLang="zh-CN" smtClean="0"/>
              <a:pPr/>
              <a:t>7/29/2022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59253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174"/>
            <a:ext cx="1157288" cy="1220398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73174"/>
            <a:ext cx="3357563" cy="1220398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altLang="zh-CN" smtClean="0"/>
              <a:pPr/>
              <a:t>7/29/2022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831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36431" y="2311032"/>
            <a:ext cx="2536581" cy="65364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78520" y="2311032"/>
            <a:ext cx="2536581" cy="65364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1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36"/>
            <a:ext cx="6172200" cy="165073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030"/>
            <a:ext cx="3030049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0983"/>
            <a:ext cx="3030049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952" y="2217030"/>
            <a:ext cx="3031148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952" y="3140983"/>
            <a:ext cx="3031148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38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8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58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342"/>
            <a:ext cx="2256326" cy="16782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654" y="394343"/>
            <a:ext cx="3833446" cy="84531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591"/>
            <a:ext cx="2256326" cy="6774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en-US" altLang="zh-CN" smtClean="0"/>
              <a:pPr/>
              <a:t>7/29/2022</a:t>
            </a:fld>
            <a:endParaRPr lang="en-US" altLang="zh-CN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937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4" y="6933089"/>
            <a:ext cx="4114800" cy="8184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124" y="884978"/>
            <a:ext cx="4114800" cy="59426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124" y="7751580"/>
            <a:ext cx="4114800" cy="11623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66975-C014-42E5-BFA6-B8D5FDD3B81F}" type="datetimeFigureOut">
              <a:rPr lang="ja-JP" altLang="en-US" smtClean="0"/>
              <a:t>2022/7/29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167E-EA96-4147-81DE-549160052C22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83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34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3" name="Picture 7" descr="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6432" y="396636"/>
            <a:ext cx="5178669" cy="1650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6432" y="2311032"/>
            <a:ext cx="5178669" cy="653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36431" y="9019436"/>
            <a:ext cx="1600200" cy="68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2466975-C014-42E5-BFA6-B8D5FDD3B81F}" type="datetimeFigureOut">
              <a:rPr lang="en-US" altLang="zh-CN" smtClean="0"/>
              <a:pPr/>
              <a:t>7/29/2022</a:t>
            </a:fld>
            <a:endParaRPr lang="en-US" altLang="zh-CN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0592" y="9019436"/>
            <a:ext cx="2171700" cy="68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23730" y="9019436"/>
            <a:ext cx="1291370" cy="68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2" r:id="rId1"/>
    <p:sldLayoutId id="2147484363" r:id="rId2"/>
    <p:sldLayoutId id="2147484364" r:id="rId3"/>
    <p:sldLayoutId id="2147484365" r:id="rId4"/>
    <p:sldLayoutId id="2147484366" r:id="rId5"/>
    <p:sldLayoutId id="2147484367" r:id="rId6"/>
    <p:sldLayoutId id="2147484368" r:id="rId7"/>
    <p:sldLayoutId id="2147484369" r:id="rId8"/>
    <p:sldLayoutId id="2147484370" r:id="rId9"/>
    <p:sldLayoutId id="2147484371" r:id="rId10"/>
    <p:sldLayoutId id="21474843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3200">
          <a:solidFill>
            <a:srgbClr val="FF66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800">
          <a:solidFill>
            <a:srgbClr val="FF6699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2400">
          <a:solidFill>
            <a:srgbClr val="FF6699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◆"/>
        <a:defRPr kumimoji="1" sz="2000">
          <a:solidFill>
            <a:srgbClr val="FF6699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34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3" name="Picture 7" descr="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6431" y="396636"/>
            <a:ext cx="5178669" cy="1650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6431" y="2311030"/>
            <a:ext cx="5178669" cy="653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36431" y="9019436"/>
            <a:ext cx="1600200" cy="68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2466975-C014-42E5-BFA6-B8D5FDD3B81F}" type="datetimeFigureOut">
              <a:rPr lang="en-US" altLang="zh-CN" smtClean="0"/>
              <a:pPr/>
              <a:t>7/29/2022</a:t>
            </a:fld>
            <a:endParaRPr lang="en-US" altLang="zh-CN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0592" y="9019436"/>
            <a:ext cx="2171700" cy="68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23730" y="9019436"/>
            <a:ext cx="1291370" cy="68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2" r:id="rId1"/>
    <p:sldLayoutId id="2147484423" r:id="rId2"/>
    <p:sldLayoutId id="2147484424" r:id="rId3"/>
    <p:sldLayoutId id="2147484425" r:id="rId4"/>
    <p:sldLayoutId id="2147484426" r:id="rId5"/>
    <p:sldLayoutId id="2147484427" r:id="rId6"/>
    <p:sldLayoutId id="2147484428" r:id="rId7"/>
    <p:sldLayoutId id="2147484429" r:id="rId8"/>
    <p:sldLayoutId id="2147484430" r:id="rId9"/>
    <p:sldLayoutId id="2147484431" r:id="rId10"/>
    <p:sldLayoutId id="214748443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3200">
          <a:solidFill>
            <a:srgbClr val="FF66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800">
          <a:solidFill>
            <a:srgbClr val="FF6699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2400">
          <a:solidFill>
            <a:srgbClr val="FF6699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◆"/>
        <a:defRPr kumimoji="1" sz="2000">
          <a:solidFill>
            <a:srgbClr val="FF6699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36"/>
            <a:ext cx="6172200" cy="1650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032"/>
            <a:ext cx="6172200" cy="6536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79924"/>
            <a:ext cx="1600200" cy="527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66975-C014-42E5-BFA6-B8D5FDD3B81F}" type="datetimeFigureOut">
              <a:rPr lang="en-US" altLang="zh-CN" smtClean="0"/>
              <a:pPr/>
              <a:t>7/29/2022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79924"/>
            <a:ext cx="2171700" cy="527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79924"/>
            <a:ext cx="1600200" cy="527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B167E-EA96-4147-81DE-549160052C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320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6" r:id="rId1"/>
    <p:sldLayoutId id="2147484447" r:id="rId2"/>
    <p:sldLayoutId id="2147484448" r:id="rId3"/>
    <p:sldLayoutId id="2147484449" r:id="rId4"/>
    <p:sldLayoutId id="2147484450" r:id="rId5"/>
    <p:sldLayoutId id="2147484451" r:id="rId6"/>
    <p:sldLayoutId id="2147484452" r:id="rId7"/>
    <p:sldLayoutId id="2147484453" r:id="rId8"/>
    <p:sldLayoutId id="2147484454" r:id="rId9"/>
    <p:sldLayoutId id="2147484455" r:id="rId10"/>
    <p:sldLayoutId id="21474844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" r="2069"/>
          <a:stretch/>
        </p:blipFill>
        <p:spPr>
          <a:xfrm>
            <a:off x="69344" y="74147"/>
            <a:ext cx="6719314" cy="6990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</p:pic>
      <p:sp>
        <p:nvSpPr>
          <p:cNvPr id="6" name="正方形/長方形 5"/>
          <p:cNvSpPr/>
          <p:nvPr/>
        </p:nvSpPr>
        <p:spPr>
          <a:xfrm>
            <a:off x="17559" y="703734"/>
            <a:ext cx="6858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 smtClean="0">
                <a:ln w="6350">
                  <a:solidFill>
                    <a:srgbClr val="0070C0"/>
                  </a:solidFill>
                </a:ln>
                <a:solidFill>
                  <a:srgbClr val="FF66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4400" b="1" dirty="0" smtClean="0">
                <a:ln w="6350">
                  <a:solidFill>
                    <a:srgbClr val="0070C0"/>
                  </a:solidFill>
                </a:ln>
                <a:solidFill>
                  <a:srgbClr val="FF66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63</a:t>
            </a:r>
            <a:r>
              <a:rPr lang="ja-JP" altLang="en-US" sz="4400" b="1" dirty="0" smtClean="0">
                <a:ln w="6350">
                  <a:solidFill>
                    <a:srgbClr val="0070C0"/>
                  </a:solidFill>
                </a:ln>
                <a:solidFill>
                  <a:srgbClr val="FF66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　市民公開講座</a:t>
            </a:r>
            <a:endParaRPr lang="en-US" altLang="ja-JP" sz="4400" b="1" dirty="0" smtClean="0">
              <a:ln w="6350">
                <a:solidFill>
                  <a:srgbClr val="0070C0"/>
                </a:solidFill>
              </a:ln>
              <a:solidFill>
                <a:srgbClr val="FF66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AutoShape 6" descr="「ドクターヘリ イラスト」の画像検索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30038" y="4019004"/>
            <a:ext cx="59232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1600" b="1" dirty="0" smtClean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endParaRPr lang="en-US" altLang="ja-JP" sz="1600" b="1" dirty="0">
              <a:solidFill>
                <a:srgbClr val="0070C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ja-JP" sz="1600" dirty="0" smtClean="0">
                <a:solidFill>
                  <a:srgbClr val="00206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関節痛</a:t>
            </a:r>
            <a:r>
              <a:rPr lang="ja-JP" altLang="ja-JP" sz="1600" dirty="0">
                <a:solidFill>
                  <a:srgbClr val="00206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は、日常経験する症状の一つですが、様々な病気で生じます。関節リウマチによるものは、放っておいてはいけません。その理由と見分け方について</a:t>
            </a:r>
            <a:r>
              <a:rPr lang="ja-JP" altLang="ja-JP" sz="1600" dirty="0" smtClean="0">
                <a:solidFill>
                  <a:srgbClr val="00206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わかり</a:t>
            </a:r>
            <a:r>
              <a:rPr lang="ja-JP" altLang="en-US" sz="1600" dirty="0" smtClean="0">
                <a:solidFill>
                  <a:srgbClr val="00206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や</a:t>
            </a:r>
            <a:r>
              <a:rPr lang="ja-JP" altLang="ja-JP" sz="1600" dirty="0" smtClean="0">
                <a:solidFill>
                  <a:srgbClr val="00206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すく</a:t>
            </a:r>
            <a:r>
              <a:rPr lang="ja-JP" altLang="ja-JP" sz="1600" dirty="0">
                <a:solidFill>
                  <a:srgbClr val="00206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解説します。</a:t>
            </a:r>
            <a:endParaRPr lang="ja-JP" altLang="ja-JP" sz="1600" b="1" kern="10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ｺﾞｼｯｸE" panose="020B0909000000000000" pitchFamily="49" charset="-128"/>
              <a:ea typeface="HGｺﾞｼｯｸE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260648" y="5168230"/>
            <a:ext cx="6528010" cy="4885953"/>
          </a:xfrm>
          <a:prstGeom prst="rect">
            <a:avLst/>
          </a:prstGeom>
          <a:solidFill>
            <a:schemeClr val="bg1">
              <a:alpha val="13000"/>
            </a:schemeClr>
          </a:solidFill>
          <a:ln>
            <a:noFill/>
            <a:headEnd/>
            <a:tailEnd/>
          </a:ln>
          <a:effectLst>
            <a:outerShdw sx="1000" sy="1000" rotWithShape="0">
              <a:srgbClr val="000000"/>
            </a:outerShdw>
            <a:softEdge rad="317500"/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ja-JP" altLang="en-US" sz="2000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日</a:t>
            </a:r>
            <a:r>
              <a:rPr lang="ja-JP" altLang="en-US" sz="2000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000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 </a:t>
            </a:r>
            <a:r>
              <a:rPr lang="ja-JP" altLang="en-US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 令和　</a:t>
            </a:r>
            <a:r>
              <a:rPr lang="en-US" altLang="ja-JP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年</a:t>
            </a:r>
            <a:r>
              <a:rPr lang="ja-JP" altLang="en-US" sz="2000" b="1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lang="ja-JP" altLang="en-US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月</a:t>
            </a:r>
            <a:r>
              <a:rPr lang="ja-JP" altLang="en-US" sz="2000" b="1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日</a:t>
            </a:r>
            <a:r>
              <a:rPr lang="ja-JP" altLang="en-US" sz="2000" b="1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（土）</a:t>
            </a: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ja-JP" altLang="en-US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開</a:t>
            </a:r>
            <a:r>
              <a:rPr lang="ja-JP" altLang="en-US" sz="2000" b="1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場 </a:t>
            </a:r>
            <a:r>
              <a:rPr lang="en-US" altLang="ja-JP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</a:t>
            </a:r>
            <a:r>
              <a:rPr lang="ja-JP" altLang="en-US" sz="2000" b="1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lang="en-US" altLang="ja-JP" sz="2000" b="1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00</a:t>
            </a:r>
            <a:r>
              <a:rPr lang="ja-JP" altLang="en-US" sz="2000" b="1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en-US" altLang="ja-JP" sz="2000" b="1" dirty="0" smtClean="0">
              <a:ln>
                <a:prstDash val="solid"/>
              </a:ln>
              <a:solidFill>
                <a:srgbClr val="1C230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ja-JP" altLang="en-US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講　演</a:t>
            </a:r>
            <a:r>
              <a:rPr lang="ja-JP" altLang="en-US" sz="2000" b="1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lang="en-US" altLang="ja-JP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</a:t>
            </a:r>
            <a:r>
              <a:rPr lang="ja-JP" altLang="en-US" sz="2000" b="1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lang="en-US" altLang="ja-JP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14</a:t>
            </a:r>
            <a:r>
              <a:rPr lang="ja-JP" altLang="en-US" sz="2000" b="1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lang="en-US" altLang="ja-JP" sz="2000" b="1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endParaRPr lang="en-US" altLang="ja-JP" sz="2000" b="1" dirty="0">
              <a:ln>
                <a:prstDash val="solid"/>
              </a:ln>
              <a:solidFill>
                <a:srgbClr val="1C230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ja-JP" altLang="en-US" sz="1400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会</a:t>
            </a:r>
            <a:r>
              <a:rPr lang="ja-JP" altLang="en-US" sz="1400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400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場 ：東京</a:t>
            </a:r>
            <a:r>
              <a:rPr lang="ja-JP" altLang="en-US" sz="1400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医科大学八王子医療センター　手術棟</a:t>
            </a:r>
            <a:r>
              <a:rPr lang="en-US" altLang="ja-JP" sz="1400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1400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階　講堂</a:t>
            </a: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ja-JP" altLang="en-US" sz="2000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lang="ja-JP" altLang="en-US" sz="2000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入 場 料：無料</a:t>
            </a:r>
            <a:r>
              <a:rPr lang="ja-JP" altLang="en-US" sz="1600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（駐車場　利用料金</a:t>
            </a:r>
            <a:r>
              <a:rPr lang="en-US" altLang="ja-JP" sz="1600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200</a:t>
            </a:r>
            <a:r>
              <a:rPr lang="ja-JP" altLang="en-US" sz="1600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円～かかります）</a:t>
            </a:r>
          </a:p>
          <a:p>
            <a:pPr algn="dist">
              <a:lnSpc>
                <a:spcPts val="1500"/>
              </a:lnSpc>
              <a:spcBef>
                <a:spcPct val="50000"/>
              </a:spcBef>
            </a:pPr>
            <a:r>
              <a:rPr lang="ja-JP" altLang="en-US" sz="1400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申し込み：事前の申込</a:t>
            </a:r>
            <a:r>
              <a:rPr lang="ja-JP" altLang="en-US" sz="1400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み</a:t>
            </a:r>
            <a:r>
              <a:rPr lang="ja-JP" altLang="en-US" sz="1400" dirty="0" smtClean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は不要。</a:t>
            </a:r>
            <a:r>
              <a:rPr lang="ja-JP" altLang="en-US" sz="1400" dirty="0">
                <a:ln>
                  <a:prstDash val="solid"/>
                </a:ln>
                <a:solidFill>
                  <a:srgbClr val="1C230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会場に直接お越し下さい。</a:t>
            </a:r>
            <a:endParaRPr lang="en-US" altLang="ja-JP" sz="1400" dirty="0">
              <a:ln>
                <a:prstDash val="solid"/>
              </a:ln>
              <a:solidFill>
                <a:srgbClr val="1C230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1500"/>
              </a:lnSpc>
              <a:spcBef>
                <a:spcPct val="50000"/>
              </a:spcBef>
            </a:pPr>
            <a:endParaRPr lang="en-US" altLang="ja-JP" sz="800" dirty="0" smtClean="0">
              <a:ln>
                <a:prstDash val="solid"/>
              </a:ln>
              <a:solidFill>
                <a:srgbClr val="1C230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ja-JP" altLang="en-US" sz="1100" dirty="0" smtClean="0">
                <a:ln>
                  <a:prstDash val="solid"/>
                </a:ln>
                <a:solidFill>
                  <a:srgbClr val="1C230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当日はマスクを着用の上、感染対策にご協力ください。ソーシャルディスタンスを確保した座席数のため、満席</a:t>
            </a:r>
            <a:r>
              <a:rPr lang="ja-JP" altLang="en-US" sz="1100" dirty="0">
                <a:ln>
                  <a:prstDash val="solid"/>
                </a:ln>
                <a:solidFill>
                  <a:srgbClr val="1C230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の場合は入場</a:t>
            </a:r>
            <a:r>
              <a:rPr lang="ja-JP" altLang="en-US" sz="1100" dirty="0" smtClean="0">
                <a:ln>
                  <a:prstDash val="solid"/>
                </a:ln>
                <a:solidFill>
                  <a:srgbClr val="1C230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をお断りする場合</a:t>
            </a:r>
            <a:r>
              <a:rPr lang="ja-JP" altLang="en-US" sz="1100" dirty="0">
                <a:ln>
                  <a:prstDash val="solid"/>
                </a:ln>
                <a:solidFill>
                  <a:srgbClr val="1C230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が</a:t>
            </a:r>
            <a:r>
              <a:rPr lang="ja-JP" altLang="en-US" sz="1100" dirty="0" smtClean="0">
                <a:ln>
                  <a:prstDash val="solid"/>
                </a:ln>
                <a:solidFill>
                  <a:srgbClr val="1C230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ございます。</a:t>
            </a:r>
            <a:endParaRPr lang="en-US" altLang="ja-JP" sz="1100" dirty="0" smtClean="0">
              <a:ln>
                <a:prstDash val="solid"/>
              </a:ln>
              <a:solidFill>
                <a:srgbClr val="1C230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ja-JP" altLang="en-US" sz="1100" dirty="0" smtClean="0">
                <a:ln>
                  <a:prstDash val="solid"/>
                </a:ln>
                <a:solidFill>
                  <a:srgbClr val="1C230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また、新型コロナウイルス感染症のまん延状況によっては、直前でも中止させていただくことがございます。</a:t>
            </a:r>
            <a:r>
              <a:rPr lang="ja-JP" altLang="en-US" sz="1100" dirty="0">
                <a:ln>
                  <a:prstDash val="solid"/>
                </a:ln>
                <a:solidFill>
                  <a:srgbClr val="1C230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あらかじめご了承ください</a:t>
            </a:r>
            <a:r>
              <a:rPr lang="ja-JP" altLang="en-US" sz="1100" dirty="0" smtClean="0">
                <a:ln>
                  <a:prstDash val="solid"/>
                </a:ln>
                <a:solidFill>
                  <a:srgbClr val="1C230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。</a:t>
            </a:r>
            <a:r>
              <a:rPr lang="ja-JP" altLang="en-US" sz="500" dirty="0">
                <a:ln>
                  <a:prstDash val="solid"/>
                </a:ln>
                <a:solidFill>
                  <a:srgbClr val="1C230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500" dirty="0" smtClean="0">
                <a:ln>
                  <a:prstDash val="solid"/>
                </a:ln>
                <a:solidFill>
                  <a:srgbClr val="1C230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endParaRPr lang="en-US" altLang="ja-JP" sz="500" dirty="0" smtClean="0">
              <a:ln>
                <a:prstDash val="solid"/>
              </a:ln>
              <a:solidFill>
                <a:srgbClr val="1C230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ja-JP" altLang="en-US" sz="1400" dirty="0" smtClean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　　　　問合せ先：東京</a:t>
            </a:r>
            <a:r>
              <a:rPr lang="ja-JP" altLang="en-US" sz="1400" dirty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医科大学八王子医療センター</a:t>
            </a: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ja-JP" altLang="en-US" sz="1400" dirty="0" smtClean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　　　　　　　　　総合</a:t>
            </a:r>
            <a:r>
              <a:rPr lang="ja-JP" altLang="en-US" sz="1400" dirty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相談・支援</a:t>
            </a:r>
            <a:r>
              <a:rPr lang="ja-JP" altLang="en-US" sz="1400" dirty="0" smtClean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センター</a:t>
            </a:r>
            <a:endParaRPr lang="en-US" altLang="ja-JP" sz="1400" dirty="0" smtClean="0">
              <a:ln>
                <a:prstDash val="solid"/>
              </a:ln>
              <a:solidFill>
                <a:srgbClr val="1C230F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ja-JP" altLang="en-US" sz="1400" dirty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</a:t>
            </a:r>
            <a:r>
              <a:rPr lang="ja-JP" altLang="en-US" sz="1400" dirty="0" smtClean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　　　　　　　　☎</a:t>
            </a:r>
            <a:r>
              <a:rPr lang="en-US" altLang="ja-JP" sz="1400" dirty="0" smtClean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042(667)5900 (</a:t>
            </a:r>
            <a:r>
              <a:rPr lang="ja-JP" altLang="en-US" sz="1400" dirty="0" smtClean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ﾀﾞｲﾔﾙｲﾝ）</a:t>
            </a:r>
            <a:endParaRPr lang="en-US" altLang="ja-JP" sz="1400" dirty="0">
              <a:ln>
                <a:prstDash val="solid"/>
              </a:ln>
              <a:solidFill>
                <a:srgbClr val="1C230F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ja-JP" altLang="en-US" sz="1200" dirty="0" smtClean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　　　　　　　　主催</a:t>
            </a:r>
            <a:r>
              <a:rPr lang="ja-JP" altLang="en-US" sz="1200" dirty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：東京医科大学</a:t>
            </a:r>
            <a:r>
              <a:rPr lang="ja-JP" altLang="en-US" sz="1200" dirty="0" smtClean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八王子医療センター</a:t>
            </a:r>
            <a:endParaRPr lang="en-US" altLang="ja-JP" sz="1200" dirty="0">
              <a:ln>
                <a:prstDash val="solid"/>
              </a:ln>
              <a:solidFill>
                <a:srgbClr val="1C230F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ja-JP" altLang="en-US" sz="1200" dirty="0" smtClean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　　　　　　　　共催：東京医科大学・東京医専</a:t>
            </a:r>
            <a:endParaRPr lang="en-US" altLang="ja-JP" sz="1200" dirty="0" smtClean="0">
              <a:ln>
                <a:prstDash val="solid"/>
              </a:ln>
              <a:solidFill>
                <a:srgbClr val="1C230F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ja-JP" altLang="en-US" sz="1200" dirty="0" smtClean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　　　　　　　　　　　八王子医療センター生涯教育センター</a:t>
            </a:r>
            <a:endParaRPr lang="en-US" altLang="ja-JP" sz="1200" dirty="0" smtClean="0">
              <a:ln>
                <a:prstDash val="solid"/>
              </a:ln>
              <a:solidFill>
                <a:srgbClr val="1C230F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ja-JP" altLang="en-US" sz="1200" dirty="0" smtClean="0">
                <a:ln>
                  <a:prstDash val="solid"/>
                </a:ln>
                <a:solidFill>
                  <a:srgbClr val="1C230F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</a:t>
            </a:r>
            <a:endParaRPr lang="ja-JP" altLang="en-US" sz="1400" dirty="0">
              <a:ln>
                <a:prstDash val="solid"/>
              </a:ln>
              <a:solidFill>
                <a:srgbClr val="1C230F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2" name="横巻き 1"/>
          <p:cNvSpPr/>
          <p:nvPr/>
        </p:nvSpPr>
        <p:spPr>
          <a:xfrm>
            <a:off x="104963" y="1207790"/>
            <a:ext cx="6589413" cy="2673588"/>
          </a:xfrm>
          <a:prstGeom prst="horizontalScroll">
            <a:avLst>
              <a:gd name="adj" fmla="val 10966"/>
            </a:avLst>
          </a:prstGeom>
          <a:solidFill>
            <a:schemeClr val="bg1">
              <a:alpha val="33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026" name="Picture 2" descr="C:\Users\H604hprenkei\Desktop\イラスト\64714259ef4b7d67eefe0a3fd41db1a8_t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681" y="8352928"/>
            <a:ext cx="1106703" cy="156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604hprenkei\Desktop\479263143b0ca2e073e59b1ca0e4d063-3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45" y="8336582"/>
            <a:ext cx="1065881" cy="152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188640" y="1495822"/>
            <a:ext cx="669674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ja-JP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放っておいてはいけない関節痛の見分け方</a:t>
            </a:r>
            <a:endParaRPr lang="ja-JP" alt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0376" y="2935982"/>
            <a:ext cx="61369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ja-JP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― </a:t>
            </a:r>
            <a:r>
              <a:rPr lang="ja-JP" altLang="ja-JP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関節</a:t>
            </a:r>
            <a:r>
              <a:rPr lang="ja-JP" altLang="ja-JP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リウマチの早期発見のため</a:t>
            </a:r>
            <a:r>
              <a:rPr lang="ja-JP" altLang="ja-JP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に</a:t>
            </a:r>
            <a:r>
              <a:rPr lang="en-US" altLang="ja-JP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―</a:t>
            </a:r>
            <a:endParaRPr lang="ja-JP" alt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85375" y="4006810"/>
            <a:ext cx="28937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～演者よりひとこと～</a:t>
            </a:r>
            <a:endParaRPr lang="ja-JP" altLang="en-US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29391" y="3574762"/>
            <a:ext cx="446796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ja-JP" alt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リウマチ性疾患治療センター　小林　弘</a:t>
            </a:r>
            <a:endParaRPr lang="ja-JP" altLang="en-US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17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和風織り目模様のデザイン テンプレート [3]">
  <a:themeElements>
    <a:clrScheme name="和風織り目模様のデザイン テンプレート [3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和風織り目模様のデザイン テンプレート [3]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scene3d>
          <a:camera prst="orthographicFront"/>
          <a:lightRig rig="threePt" dir="t">
            <a:rot lat="0" lon="0" rev="1200000"/>
          </a:lightRig>
        </a:scene3d>
        <a:sp3d prstMaterial="plastic">
          <a:bevelT prst="relaxedInset"/>
          <a:bevelB w="114300" prst="artDeco"/>
        </a:sp3d>
      </a:spPr>
      <a:bodyPr rtlCol="0" anchor="ctr"/>
      <a:lstStyle>
        <a:defPPr algn="ctr">
          <a:defRPr kumimoji="1" sz="4400" b="1" dirty="0" smtClean="0">
            <a:solidFill>
              <a:srgbClr val="FF0000"/>
            </a:solidFill>
            <a:latin typeface="HGP創英角ﾎﾟｯﾌﾟ体" panose="040B0A00000000000000" pitchFamily="50" charset="-128"/>
            <a:ea typeface="HGP創英角ﾎﾟｯﾌﾟ体" panose="040B0A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和風織り目模様のデザイン テンプレート [3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和風織り目模様のデザイン テンプレート [3]">
  <a:themeElements>
    <a:clrScheme name="和風織り目模様のデザイン テンプレート [3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和風織り目模様のデザイン テンプレート [3]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和風織り目模様のデザイン テンプレート [3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Earthtones_16x9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Earthtones_16x9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74F266-AF08-4D6C-B0BD-5B0F2A685A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</Words>
  <Application>Microsoft Office PowerPoint</Application>
  <PresentationFormat>ユーザー設定</PresentationFormat>
  <Paragraphs>24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和風織り目模様のデザイン テンプレート [3]</vt:lpstr>
      <vt:lpstr>1_和風織り目模様のデザイン テンプレート [3]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2015-01-20T07:37:15Z</dcterms:created>
  <dcterms:modified xsi:type="dcterms:W3CDTF">2022-07-29T01:09:30Z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TC028010659991</vt:lpwstr>
  </property>
</Properties>
</file>